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 bookmarkIdSeed="2">
  <p:sldMasterIdLst>
    <p:sldMasterId id="2147483651" r:id="rId1"/>
  </p:sldMasterIdLst>
  <p:notesMasterIdLst>
    <p:notesMasterId r:id="rId9"/>
  </p:notesMasterIdLst>
  <p:sldIdLst>
    <p:sldId id="256" r:id="rId2"/>
    <p:sldId id="474" r:id="rId3"/>
    <p:sldId id="801" r:id="rId4"/>
    <p:sldId id="807" r:id="rId5"/>
    <p:sldId id="806" r:id="rId6"/>
    <p:sldId id="802" r:id="rId7"/>
    <p:sldId id="380" r:id="rId8"/>
  </p:sldIdLst>
  <p:sldSz cx="9144000" cy="5143500" type="screen16x9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400"/>
    <a:srgbClr val="FFD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06" autoAdjust="0"/>
  </p:normalViewPr>
  <p:slideViewPr>
    <p:cSldViewPr snapToGrid="0">
      <p:cViewPr varScale="1">
        <p:scale>
          <a:sx n="72" d="100"/>
          <a:sy n="72" d="100"/>
        </p:scale>
        <p:origin x="54" y="10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c4718ee16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c4718ee165_0_36:notes"/>
          <p:cNvSpPr txBox="1">
            <a:spLocks noGrp="1"/>
          </p:cNvSpPr>
          <p:nvPr>
            <p:ph type="body" idx="1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sz="1100" dirty="0"/>
              <a:t>обозначить основные аспекты исследования, почему данная тема актуальна и какие задачи она потенциально может решить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11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3FF7B-5BEF-6BF5-D7B6-103DDA1AF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DBA44E2-C229-A836-FE4B-870172B16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85830C0-4E76-5E90-3F3B-F1DAE4096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Указываются</a:t>
            </a:r>
            <a:r>
              <a:rPr lang="ru-RU" baseline="0" dirty="0"/>
              <a:t> цель и задачи проекта. Что планировалось сделать в ходе исследования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A65A24B-FCFF-B67B-17AA-347261F504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655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Непосредственно ход исследования. </a:t>
            </a:r>
            <a:r>
              <a:rPr lang="ru-RU" b="0" i="0" dirty="0">
                <a:solidFill>
                  <a:srgbClr val="FAFAFC"/>
                </a:solidFill>
                <a:effectLst/>
                <a:latin typeface="system-ui"/>
              </a:rPr>
              <a:t>Перечислите ключевые результаты, которые были получены в процессе анализа данных или экспериментов. Если есть статистика, графики или другие количественные показатели, упомяните их. Укажите, какие закономерности были обнаружены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752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93BF6-335D-859F-C0E2-D064DB348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5F14FE8-E785-CF31-F206-618A4111EB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2638E8F8-7C25-3EFE-954B-03D5749006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ru-RU" dirty="0"/>
              <a:t>Обозначить, чем данное исследование значимо для науки и как оно может быть применимо на практике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141D3C2-0E7C-53FF-5E3C-5A2B09E7FC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18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C81A2-77CC-6165-A509-0050AE862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BF51A37D-CB53-EB30-DDC8-DD1BD706D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141423F3-C65C-ED16-F27D-89F2380DA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Пункт «Текущее состояние проекта» должен быть четко структурированным и содержательным. Он призван передать текущий прогресс работы, ключевые достижения, а также проблемы или ограничения на данном этапе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B2DD534-0180-EE12-88FC-5316CE83BE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2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7F71B4-7D4F-48E3-928E-54B40767E3E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472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range" type="tx">
  <p:cSld name="TITLE_AND_BODY">
    <p:bg>
      <p:bgPr>
        <a:gradFill>
          <a:gsLst>
            <a:gs pos="0">
              <a:srgbClr val="F67F00"/>
            </a:gs>
            <a:gs pos="100000">
              <a:srgbClr val="FFAE3B"/>
            </a:gs>
          </a:gsLst>
          <a:lin ang="7465411" scaled="0"/>
        </a:gra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t="59" b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448925" y="118500"/>
            <a:ext cx="5631300" cy="13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  <a:defRPr sz="4200" b="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00"/>
              <a:buNone/>
              <a:defRPr sz="8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448922" y="1840706"/>
            <a:ext cx="78105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9pPr>
          </a:lstStyle>
          <a:p>
            <a:endParaRPr/>
          </a:p>
        </p:txBody>
      </p:sp>
      <p:pic>
        <p:nvPicPr>
          <p:cNvPr id="15" name="Google Shape;15;p2" descr="Imag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72071" y="359811"/>
            <a:ext cx="1637378" cy="421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887250" y="4961731"/>
            <a:ext cx="256750" cy="143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363668" y="4321968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5;p6">
            <a:extLst>
              <a:ext uri="{FF2B5EF4-FFF2-40B4-BE49-F238E27FC236}">
                <a16:creationId xmlns:a16="http://schemas.microsoft.com/office/drawing/2014/main" id="{2A4D3F57-2AA2-1159-6548-F6FEC429FB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704250" y="4822031"/>
            <a:ext cx="206100" cy="145575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pPr algn="r"/>
            <a:fld id="{00000000-1234-1234-1234-123412341234}" type="slidenum">
              <a:rPr lang="ru" smtClean="0"/>
              <a:pPr algn="r"/>
              <a:t>‹#›</a:t>
            </a:fld>
            <a:endParaRPr lang="ru" sz="105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40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485900"/>
            <a:ext cx="8229600" cy="2914650"/>
          </a:xfrm>
          <a:prstGeom prst="rect">
            <a:avLst/>
          </a:prstGeo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79200-169D-4667-9812-636C90C1C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57502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6">
            <a:alphaModFix/>
          </a:blip>
          <a:srcRect t="59" b="59"/>
          <a:stretch/>
        </p:blipFill>
        <p:spPr>
          <a:xfrm>
            <a:off x="333137" y="1118462"/>
            <a:ext cx="11934523" cy="444507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42928" y="337700"/>
            <a:ext cx="6256200" cy="4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sz="2100" b="1" i="0" u="none" strike="noStrike" cap="non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8" name="Google Shape;8;p1" descr="Imag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448904" y="39437"/>
            <a:ext cx="1635792" cy="42152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439845" y="1066280"/>
            <a:ext cx="8264400" cy="37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74900" y="4822031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lvl1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1pPr>
            <a:lvl2pPr marL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2pPr>
            <a:lvl3pPr marL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3pPr>
            <a:lvl4pPr marL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4pPr>
            <a:lvl5pPr marL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5pPr>
            <a:lvl6pPr marL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6pPr>
            <a:lvl7pPr marL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7pPr>
            <a:lvl8pPr marL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8pPr>
            <a:lvl9pPr marL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>
                <a:solidFill>
                  <a:srgbClr val="4D4E4F"/>
                </a:solidFill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3" r:id="rId3"/>
    <p:sldLayoutId id="2147483655" r:id="rId4"/>
  </p:sldLayoutIdLst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8A418A-0A73-4494-8A6F-83E92BDB0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34622" y="4330813"/>
            <a:ext cx="7810500" cy="446400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XX.XX.202</a:t>
            </a:r>
            <a:r>
              <a:rPr lang="ru-RU" sz="1800" dirty="0"/>
              <a:t>5</a:t>
            </a:r>
            <a:endParaRPr sz="1800" dirty="0"/>
          </a:p>
        </p:txBody>
      </p:sp>
      <p:sp>
        <p:nvSpPr>
          <p:cNvPr id="4" name="Google Shape;28;p5"/>
          <p:cNvSpPr txBox="1">
            <a:spLocks/>
          </p:cNvSpPr>
          <p:nvPr/>
        </p:nvSpPr>
        <p:spPr>
          <a:xfrm>
            <a:off x="998878" y="3884413"/>
            <a:ext cx="78105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Font typeface="Arial"/>
              <a:buNone/>
              <a:defRPr sz="18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r"/>
            <a:r>
              <a:rPr lang="ru-RU" sz="1800" b="1" dirty="0"/>
              <a:t>Выполнил: </a:t>
            </a:r>
          </a:p>
          <a:p>
            <a:pPr marL="0" indent="0" algn="r"/>
            <a:endParaRPr lang="ru-RU" sz="1800" b="1" dirty="0"/>
          </a:p>
          <a:p>
            <a:pPr marL="0" indent="0" algn="r"/>
            <a:r>
              <a:rPr lang="ru-RU" sz="1800" b="1" dirty="0"/>
              <a:t>Научный руководитель:</a:t>
            </a:r>
            <a:endParaRPr lang="en-US" sz="1600" b="1" dirty="0"/>
          </a:p>
        </p:txBody>
      </p:sp>
      <p:sp>
        <p:nvSpPr>
          <p:cNvPr id="6" name="Google Shape;27;p5">
            <a:extLst>
              <a:ext uri="{FF2B5EF4-FFF2-40B4-BE49-F238E27FC236}">
                <a16:creationId xmlns:a16="http://schemas.microsoft.com/office/drawing/2014/main" id="{F7670E48-43B5-7715-718E-69D0AE8D1B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754" y="2431389"/>
            <a:ext cx="6030717" cy="1006624"/>
          </a:xfrm>
          <a:prstGeom prst="rect">
            <a:avLst/>
          </a:prstGeom>
        </p:spPr>
        <p:txBody>
          <a:bodyPr spcFirstLastPara="1" wrap="square" lIns="19025" tIns="19025" rIns="19025" bIns="19025" anchor="t" anchorCtr="0">
            <a:noAutofit/>
          </a:bodyPr>
          <a:lstStyle/>
          <a:p>
            <a:r>
              <a:rPr lang="ru-RU" sz="2200" b="1" dirty="0"/>
              <a:t>Тема:</a:t>
            </a:r>
            <a:br>
              <a:rPr lang="en-US" sz="2200" b="1" dirty="0"/>
            </a:br>
            <a:r>
              <a:rPr lang="ru-RU" sz="2200" dirty="0"/>
              <a:t>…</a:t>
            </a:r>
            <a:endParaRPr sz="22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A9AF19-29B8-1764-C11C-103B7F028306}"/>
              </a:ext>
            </a:extLst>
          </p:cNvPr>
          <p:cNvSpPr txBox="1"/>
          <p:nvPr/>
        </p:nvSpPr>
        <p:spPr>
          <a:xfrm>
            <a:off x="145670" y="135454"/>
            <a:ext cx="390016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FFFFFF"/>
                </a:solidFill>
              </a:rPr>
              <a:t>Конкурс </a:t>
            </a:r>
            <a:r>
              <a:rPr lang="ru-RU" sz="1100" b="1" dirty="0" err="1">
                <a:solidFill>
                  <a:srgbClr val="FFFFFF"/>
                </a:solidFill>
              </a:rPr>
              <a:t>cтуденческих</a:t>
            </a:r>
            <a:r>
              <a:rPr lang="ru-RU" sz="1100" b="1" dirty="0">
                <a:solidFill>
                  <a:srgbClr val="FFFFFF"/>
                </a:solidFill>
              </a:rPr>
              <a:t> научных работ СПбГУТ</a:t>
            </a:r>
          </a:p>
          <a:p>
            <a:r>
              <a:rPr lang="ru-RU" sz="1100" b="1" dirty="0">
                <a:solidFill>
                  <a:srgbClr val="FFFFFF"/>
                </a:solidFill>
              </a:rPr>
              <a:t>Направление «</a:t>
            </a:r>
            <a:r>
              <a:rPr lang="en-US" sz="1100" b="1" dirty="0">
                <a:solidFill>
                  <a:srgbClr val="FFFFFF"/>
                </a:solidFill>
              </a:rPr>
              <a:t>SOCIO.BONCH</a:t>
            </a:r>
            <a:r>
              <a:rPr lang="ru-RU" sz="1100" b="1" dirty="0">
                <a:solidFill>
                  <a:srgbClr val="FFFFFF"/>
                </a:solidFill>
              </a:rPr>
              <a:t>- 2025»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BC3EBE0-0D3A-221A-136A-ACE1EAEBEDC4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2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EF445-B69C-FB41-E5CF-5FF801CE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34" y="218125"/>
            <a:ext cx="7149555" cy="440700"/>
          </a:xfrm>
        </p:spPr>
        <p:txBody>
          <a:bodyPr/>
          <a:lstStyle/>
          <a:p>
            <a:r>
              <a:rPr lang="ru-RU" dirty="0"/>
              <a:t>Актуальность исследования </a:t>
            </a:r>
            <a:br>
              <a:rPr lang="ru-RU" dirty="0"/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16A8D1-BAD8-48D8-8ACD-DDCF48E417FC}"/>
              </a:ext>
            </a:extLst>
          </p:cNvPr>
          <p:cNvSpPr txBox="1"/>
          <p:nvPr/>
        </p:nvSpPr>
        <p:spPr>
          <a:xfrm>
            <a:off x="297563" y="879222"/>
            <a:ext cx="72015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Это важный пункт научной работы, который объясняет, почему выбранная тема важна в текущий момент времени. Он должен быть четко аргументирован, логичным и подкреплен фактами или ссылками на современные тенденции.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06ABDC-F336-40FE-9250-54A9860A8376}"/>
              </a:ext>
            </a:extLst>
          </p:cNvPr>
          <p:cNvSpPr txBox="1"/>
          <p:nvPr/>
        </p:nvSpPr>
        <p:spPr>
          <a:xfrm>
            <a:off x="575969" y="2571750"/>
            <a:ext cx="718238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«Актуальность данного исследования обусловлена укреплением российско-китайских отношений в XXI веке. В условиях глобальной нестабильности, вызванной экономическими кризисами, санкционными режимами и геополитическими противоречиями, Россия и Китай выстраивают многоплановое сотрудничество, охватывающее экономику, безопасность, культуру и технологическое взаимодействие».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6095AE-CF54-4DAF-968F-4F77B32029D0}"/>
              </a:ext>
            </a:extLst>
          </p:cNvPr>
          <p:cNvSpPr txBox="1"/>
          <p:nvPr/>
        </p:nvSpPr>
        <p:spPr>
          <a:xfrm>
            <a:off x="638548" y="2296035"/>
            <a:ext cx="2345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9400"/>
                </a:solidFill>
              </a:rPr>
              <a:t>Пример формулировки: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F712E-9096-12DE-5390-5485478D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6892449-F313-9478-B2D8-BE8D72633D5D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3AF18ACB-1F72-188F-8344-E7295BCFFA23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3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18CEF-41A8-8ABF-11B2-A07E44D6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42" y="204438"/>
            <a:ext cx="7149555" cy="440700"/>
          </a:xfrm>
        </p:spPr>
        <p:txBody>
          <a:bodyPr/>
          <a:lstStyle/>
          <a:p>
            <a:r>
              <a:rPr lang="ru-RU" dirty="0"/>
              <a:t>Цель исследования - …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19F2861-EBAA-729C-D644-F6464AE56C22}"/>
              </a:ext>
            </a:extLst>
          </p:cNvPr>
          <p:cNvSpPr/>
          <p:nvPr/>
        </p:nvSpPr>
        <p:spPr>
          <a:xfrm>
            <a:off x="5219941" y="600693"/>
            <a:ext cx="608601" cy="631622"/>
          </a:xfrm>
          <a:prstGeom prst="ellipse">
            <a:avLst/>
          </a:prstGeom>
          <a:noFill/>
          <a:ln w="63500">
            <a:solidFill>
              <a:srgbClr val="0B5D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7C300031-A40D-8801-BCE2-BF0113EE5E7B}"/>
              </a:ext>
            </a:extLst>
          </p:cNvPr>
          <p:cNvSpPr/>
          <p:nvPr/>
        </p:nvSpPr>
        <p:spPr>
          <a:xfrm>
            <a:off x="5219942" y="1426741"/>
            <a:ext cx="608601" cy="631622"/>
          </a:xfrm>
          <a:prstGeom prst="ellipse">
            <a:avLst/>
          </a:prstGeom>
          <a:noFill/>
          <a:ln w="63500">
            <a:solidFill>
              <a:srgbClr val="534E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2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0663779-25E4-3772-20FB-E6B748F84447}"/>
              </a:ext>
            </a:extLst>
          </p:cNvPr>
          <p:cNvSpPr/>
          <p:nvPr/>
        </p:nvSpPr>
        <p:spPr>
          <a:xfrm>
            <a:off x="5231465" y="2144765"/>
            <a:ext cx="608601" cy="631622"/>
          </a:xfrm>
          <a:prstGeom prst="ellipse">
            <a:avLst/>
          </a:prstGeom>
          <a:noFill/>
          <a:ln w="63500">
            <a:solidFill>
              <a:srgbClr val="7B40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3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3DA793B5-C621-B050-A9F5-A71BF6A0801E}"/>
              </a:ext>
            </a:extLst>
          </p:cNvPr>
          <p:cNvSpPr/>
          <p:nvPr/>
        </p:nvSpPr>
        <p:spPr>
          <a:xfrm>
            <a:off x="5250184" y="2881773"/>
            <a:ext cx="608601" cy="631622"/>
          </a:xfrm>
          <a:prstGeom prst="ellipse">
            <a:avLst/>
          </a:prstGeom>
          <a:noFill/>
          <a:ln w="63500">
            <a:solidFill>
              <a:srgbClr val="A23E6A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4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522CC6B2-D138-762C-C055-D179FE9F28DD}"/>
              </a:ext>
            </a:extLst>
          </p:cNvPr>
          <p:cNvSpPr/>
          <p:nvPr/>
        </p:nvSpPr>
        <p:spPr>
          <a:xfrm>
            <a:off x="5250184" y="3655523"/>
            <a:ext cx="608601" cy="631622"/>
          </a:xfrm>
          <a:prstGeom prst="ellipse">
            <a:avLst/>
          </a:prstGeom>
          <a:noFill/>
          <a:ln w="63500">
            <a:solidFill>
              <a:srgbClr val="C341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5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25124648-3A5B-EC53-25D2-61D5B8D79BDA}"/>
              </a:ext>
            </a:extLst>
          </p:cNvPr>
          <p:cNvSpPr/>
          <p:nvPr/>
        </p:nvSpPr>
        <p:spPr>
          <a:xfrm>
            <a:off x="5250184" y="4384640"/>
            <a:ext cx="608601" cy="631622"/>
          </a:xfrm>
          <a:prstGeom prst="ellipse">
            <a:avLst/>
          </a:prstGeom>
          <a:noFill/>
          <a:ln w="63500">
            <a:solidFill>
              <a:srgbClr val="CA58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NeverMind"/>
              </a:rPr>
              <a:t>6</a:t>
            </a:r>
          </a:p>
        </p:txBody>
      </p:sp>
      <p:sp>
        <p:nvSpPr>
          <p:cNvPr id="10" name="Шестиугольник 18">
            <a:extLst>
              <a:ext uri="{FF2B5EF4-FFF2-40B4-BE49-F238E27FC236}">
                <a16:creationId xmlns:a16="http://schemas.microsoft.com/office/drawing/2014/main" id="{7FF8AC6D-63CE-7E90-7A5B-F7D69C9F133D}"/>
              </a:ext>
            </a:extLst>
          </p:cNvPr>
          <p:cNvSpPr/>
          <p:nvPr/>
        </p:nvSpPr>
        <p:spPr>
          <a:xfrm rot="5400000">
            <a:off x="718162" y="1543206"/>
            <a:ext cx="1543013" cy="2057087"/>
          </a:xfrm>
          <a:custGeom>
            <a:avLst/>
            <a:gdLst>
              <a:gd name="connsiteX0" fmla="*/ 0 w 1806402"/>
              <a:gd name="connsiteY0" fmla="*/ 1249662 h 2499323"/>
              <a:gd name="connsiteX1" fmla="*/ 451601 w 1806402"/>
              <a:gd name="connsiteY1" fmla="*/ 1 h 2499323"/>
              <a:gd name="connsiteX2" fmla="*/ 1354802 w 1806402"/>
              <a:gd name="connsiteY2" fmla="*/ 1 h 2499323"/>
              <a:gd name="connsiteX3" fmla="*/ 1806402 w 1806402"/>
              <a:gd name="connsiteY3" fmla="*/ 1249662 h 2499323"/>
              <a:gd name="connsiteX4" fmla="*/ 1354802 w 1806402"/>
              <a:gd name="connsiteY4" fmla="*/ 2499322 h 2499323"/>
              <a:gd name="connsiteX5" fmla="*/ 451601 w 1806402"/>
              <a:gd name="connsiteY5" fmla="*/ 2499322 h 2499323"/>
              <a:gd name="connsiteX6" fmla="*/ 0 w 1806402"/>
              <a:gd name="connsiteY6" fmla="*/ 1249662 h 2499323"/>
              <a:gd name="connsiteX0" fmla="*/ 0 w 1806402"/>
              <a:gd name="connsiteY0" fmla="*/ 1249661 h 2499321"/>
              <a:gd name="connsiteX1" fmla="*/ 451601 w 1806402"/>
              <a:gd name="connsiteY1" fmla="*/ 0 h 2499321"/>
              <a:gd name="connsiteX2" fmla="*/ 1354802 w 1806402"/>
              <a:gd name="connsiteY2" fmla="*/ 0 h 2499321"/>
              <a:gd name="connsiteX3" fmla="*/ 1806402 w 1806402"/>
              <a:gd name="connsiteY3" fmla="*/ 1249661 h 2499321"/>
              <a:gd name="connsiteX4" fmla="*/ 1354802 w 1806402"/>
              <a:gd name="connsiteY4" fmla="*/ 2499321 h 2499321"/>
              <a:gd name="connsiteX5" fmla="*/ 451601 w 1806402"/>
              <a:gd name="connsiteY5" fmla="*/ 2499321 h 2499321"/>
              <a:gd name="connsiteX6" fmla="*/ 0 w 1806402"/>
              <a:gd name="connsiteY6" fmla="*/ 1249661 h 2499321"/>
              <a:gd name="connsiteX0" fmla="*/ 0 w 1806402"/>
              <a:gd name="connsiteY0" fmla="*/ 1249661 h 2499321"/>
              <a:gd name="connsiteX1" fmla="*/ 451601 w 1806402"/>
              <a:gd name="connsiteY1" fmla="*/ 0 h 2499321"/>
              <a:gd name="connsiteX2" fmla="*/ 1354802 w 1806402"/>
              <a:gd name="connsiteY2" fmla="*/ 0 h 2499321"/>
              <a:gd name="connsiteX3" fmla="*/ 1806402 w 1806402"/>
              <a:gd name="connsiteY3" fmla="*/ 1249661 h 2499321"/>
              <a:gd name="connsiteX4" fmla="*/ 1354802 w 1806402"/>
              <a:gd name="connsiteY4" fmla="*/ 2499321 h 2499321"/>
              <a:gd name="connsiteX5" fmla="*/ 451601 w 1806402"/>
              <a:gd name="connsiteY5" fmla="*/ 2499321 h 2499321"/>
              <a:gd name="connsiteX6" fmla="*/ 0 w 1806402"/>
              <a:gd name="connsiteY6" fmla="*/ 1249661 h 249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6402" h="2499321">
                <a:moveTo>
                  <a:pt x="0" y="1249661"/>
                </a:moveTo>
                <a:cubicBezTo>
                  <a:pt x="287172" y="444224"/>
                  <a:pt x="301067" y="416554"/>
                  <a:pt x="451601" y="0"/>
                </a:cubicBezTo>
                <a:lnTo>
                  <a:pt x="1354802" y="0"/>
                </a:lnTo>
                <a:lnTo>
                  <a:pt x="1806402" y="1249661"/>
                </a:lnTo>
                <a:lnTo>
                  <a:pt x="1354802" y="2499321"/>
                </a:lnTo>
                <a:lnTo>
                  <a:pt x="451601" y="2499321"/>
                </a:lnTo>
                <a:cubicBezTo>
                  <a:pt x="301067" y="2082768"/>
                  <a:pt x="287172" y="2076117"/>
                  <a:pt x="0" y="1249661"/>
                </a:cubicBezTo>
                <a:close/>
              </a:path>
            </a:pathLst>
          </a:custGeom>
          <a:noFill/>
          <a:ln w="63500" cap="rnd">
            <a:solidFill>
              <a:srgbClr val="245570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3 w 2843685"/>
                      <a:gd name="connsiteY0" fmla="*/ 617937 h 1617785"/>
                      <a:gd name="connsiteX1" fmla="*/ 1421843 w 2843685"/>
                      <a:gd name="connsiteY1" fmla="*/ 0 h 1617785"/>
                      <a:gd name="connsiteX2" fmla="*/ 2843682 w 2843685"/>
                      <a:gd name="connsiteY2" fmla="*/ 617937 h 1617785"/>
                      <a:gd name="connsiteX3" fmla="*/ 2300588 w 2843685"/>
                      <a:gd name="connsiteY3" fmla="*/ 1617781 h 1617785"/>
                      <a:gd name="connsiteX4" fmla="*/ 543097 w 2843685"/>
                      <a:gd name="connsiteY4" fmla="*/ 1617781 h 1617785"/>
                      <a:gd name="connsiteX5" fmla="*/ 3 w 2843685"/>
                      <a:gd name="connsiteY5" fmla="*/ 617937 h 16177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843685" h="1617785" extrusionOk="0">
                        <a:moveTo>
                          <a:pt x="3" y="617937"/>
                        </a:moveTo>
                        <a:cubicBezTo>
                          <a:pt x="347325" y="409194"/>
                          <a:pt x="1140381" y="75633"/>
                          <a:pt x="1421843" y="0"/>
                        </a:cubicBezTo>
                        <a:cubicBezTo>
                          <a:pt x="1860908" y="206117"/>
                          <a:pt x="2447206" y="566347"/>
                          <a:pt x="2843682" y="617937"/>
                        </a:cubicBezTo>
                        <a:cubicBezTo>
                          <a:pt x="2583279" y="923483"/>
                          <a:pt x="2573173" y="1285666"/>
                          <a:pt x="2300588" y="1617781"/>
                        </a:cubicBezTo>
                        <a:cubicBezTo>
                          <a:pt x="1962529" y="1525639"/>
                          <a:pt x="1132592" y="1571006"/>
                          <a:pt x="543097" y="1617781"/>
                        </a:cubicBezTo>
                        <a:cubicBezTo>
                          <a:pt x="252529" y="1132799"/>
                          <a:pt x="100194" y="954146"/>
                          <a:pt x="3" y="617937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>
                <a:solidFill>
                  <a:srgbClr val="245570"/>
                </a:solidFill>
                <a:latin typeface="NeverMind"/>
              </a:rPr>
              <a:t>Задачи исследования</a:t>
            </a:r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730784B-8029-55E1-7087-241A76322C05}"/>
              </a:ext>
            </a:extLst>
          </p:cNvPr>
          <p:cNvSpPr/>
          <p:nvPr/>
        </p:nvSpPr>
        <p:spPr>
          <a:xfrm>
            <a:off x="2757085" y="1048134"/>
            <a:ext cx="2747940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E87B908B-F948-530F-B6AC-72CE09CD9F0B}"/>
              </a:ext>
            </a:extLst>
          </p:cNvPr>
          <p:cNvSpPr/>
          <p:nvPr/>
        </p:nvSpPr>
        <p:spPr>
          <a:xfrm>
            <a:off x="2681586" y="1731208"/>
            <a:ext cx="2747935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1693FAF-105F-12E2-BC90-80F6037091C3}"/>
              </a:ext>
            </a:extLst>
          </p:cNvPr>
          <p:cNvSpPr/>
          <p:nvPr/>
        </p:nvSpPr>
        <p:spPr>
          <a:xfrm>
            <a:off x="2733308" y="2260129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E5C8B434-8587-8E05-B43B-5A9D76184DBF}"/>
              </a:ext>
            </a:extLst>
          </p:cNvPr>
          <p:cNvSpPr/>
          <p:nvPr/>
        </p:nvSpPr>
        <p:spPr>
          <a:xfrm>
            <a:off x="2703681" y="3038485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9A88DA4-2996-8F49-07B7-5051DB8769BC}"/>
              </a:ext>
            </a:extLst>
          </p:cNvPr>
          <p:cNvSpPr/>
          <p:nvPr/>
        </p:nvSpPr>
        <p:spPr>
          <a:xfrm>
            <a:off x="2681586" y="3593085"/>
            <a:ext cx="2696213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3A9322B-A655-623C-A530-63AA9FED0F08}"/>
              </a:ext>
            </a:extLst>
          </p:cNvPr>
          <p:cNvSpPr/>
          <p:nvPr/>
        </p:nvSpPr>
        <p:spPr>
          <a:xfrm>
            <a:off x="2703680" y="4333464"/>
            <a:ext cx="2674119" cy="340519"/>
          </a:xfrm>
          <a:prstGeom prst="roundRect">
            <a:avLst/>
          </a:prstGeom>
          <a:solidFill>
            <a:srgbClr val="B0C0D0">
              <a:alpha val="20000"/>
            </a:srgbClr>
          </a:solidFill>
          <a:ln w="38100"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245570"/>
              </a:solidFill>
              <a:latin typeface="NeverMind"/>
            </a:endParaRPr>
          </a:p>
        </p:txBody>
      </p:sp>
      <p:cxnSp>
        <p:nvCxnSpPr>
          <p:cNvPr id="17" name="Соединитель: уступ 16">
            <a:extLst>
              <a:ext uri="{FF2B5EF4-FFF2-40B4-BE49-F238E27FC236}">
                <a16:creationId xmlns:a16="http://schemas.microsoft.com/office/drawing/2014/main" id="{FECAEBDD-8C9B-1081-E7C2-FDA8BCED71CF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>
            <a:off x="2069334" y="3250907"/>
            <a:ext cx="612252" cy="512438"/>
          </a:xfrm>
          <a:prstGeom prst="bentConnector3">
            <a:avLst>
              <a:gd name="adj1" fmla="val 50000"/>
            </a:avLst>
          </a:prstGeom>
          <a:ln w="15875">
            <a:solidFill>
              <a:srgbClr val="A23E6A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: уступ 18">
            <a:extLst>
              <a:ext uri="{FF2B5EF4-FFF2-40B4-BE49-F238E27FC236}">
                <a16:creationId xmlns:a16="http://schemas.microsoft.com/office/drawing/2014/main" id="{9865EB45-8132-268E-C2D8-C5A35278A8B0}"/>
              </a:ext>
            </a:extLst>
          </p:cNvPr>
          <p:cNvCxnSpPr>
            <a:cxnSpLocks/>
            <a:endCxn id="11" idx="1"/>
          </p:cNvCxnSpPr>
          <p:nvPr/>
        </p:nvCxnSpPr>
        <p:spPr>
          <a:xfrm rot="5400000" flipH="1" flipV="1">
            <a:off x="2105146" y="1509749"/>
            <a:ext cx="943294" cy="360584"/>
          </a:xfrm>
          <a:prstGeom prst="bentConnector2">
            <a:avLst/>
          </a:prstGeom>
          <a:ln w="15875">
            <a:solidFill>
              <a:srgbClr val="0B5D99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: уступ 19">
            <a:extLst>
              <a:ext uri="{FF2B5EF4-FFF2-40B4-BE49-F238E27FC236}">
                <a16:creationId xmlns:a16="http://schemas.microsoft.com/office/drawing/2014/main" id="{7C7BAD86-FBBC-7A7D-97C8-E091DAE37F97}"/>
              </a:ext>
            </a:extLst>
          </p:cNvPr>
          <p:cNvCxnSpPr>
            <a:cxnSpLocks/>
            <a:stCxn id="10" idx="3"/>
            <a:endCxn id="16" idx="1"/>
          </p:cNvCxnSpPr>
          <p:nvPr/>
        </p:nvCxnSpPr>
        <p:spPr>
          <a:xfrm rot="16200000" flipH="1">
            <a:off x="1516440" y="3316484"/>
            <a:ext cx="1160468" cy="1214012"/>
          </a:xfrm>
          <a:prstGeom prst="bentConnector2">
            <a:avLst/>
          </a:prstGeom>
          <a:ln w="15875">
            <a:solidFill>
              <a:srgbClr val="CA5835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FCFB4EB3-9633-A39E-4F74-C3C663036822}"/>
              </a:ext>
            </a:extLst>
          </p:cNvPr>
          <p:cNvCxnSpPr>
            <a:cxnSpLocks/>
          </p:cNvCxnSpPr>
          <p:nvPr/>
        </p:nvCxnSpPr>
        <p:spPr>
          <a:xfrm flipH="1" flipV="1">
            <a:off x="2500595" y="1933327"/>
            <a:ext cx="170073" cy="354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D283650F-9E43-88FF-0550-F9BF7057490C}"/>
              </a:ext>
            </a:extLst>
          </p:cNvPr>
          <p:cNvCxnSpPr>
            <a:cxnSpLocks/>
          </p:cNvCxnSpPr>
          <p:nvPr/>
        </p:nvCxnSpPr>
        <p:spPr>
          <a:xfrm>
            <a:off x="2362933" y="3208744"/>
            <a:ext cx="351332" cy="0"/>
          </a:xfrm>
          <a:prstGeom prst="line">
            <a:avLst/>
          </a:prstGeom>
          <a:ln w="15875">
            <a:solidFill>
              <a:srgbClr val="C3415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18A15399-44F3-FE55-FAE8-55011E246586}"/>
              </a:ext>
            </a:extLst>
          </p:cNvPr>
          <p:cNvCxnSpPr>
            <a:cxnSpLocks/>
          </p:cNvCxnSpPr>
          <p:nvPr/>
        </p:nvCxnSpPr>
        <p:spPr>
          <a:xfrm>
            <a:off x="2541263" y="1950103"/>
            <a:ext cx="0" cy="202119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1925432-BF2B-0C3D-B27F-5067EE50136D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2538599" y="2430389"/>
            <a:ext cx="194709" cy="111948"/>
          </a:xfrm>
          <a:prstGeom prst="line">
            <a:avLst/>
          </a:prstGeom>
          <a:ln w="15875">
            <a:solidFill>
              <a:srgbClr val="534E96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99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BC3EBE0-0D3A-221A-136A-ACE1EAEBEDC4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4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6EF445-B69C-FB41-E5CF-5FF801CEE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66" y="228341"/>
            <a:ext cx="7149555" cy="440700"/>
          </a:xfrm>
        </p:spPr>
        <p:txBody>
          <a:bodyPr/>
          <a:lstStyle/>
          <a:p>
            <a:r>
              <a:rPr lang="ru-RU" dirty="0"/>
              <a:t>Результаты исследования</a:t>
            </a:r>
            <a:br>
              <a:rPr lang="ru-RU" dirty="0"/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761809-E87B-43F8-8969-533157BBCD7A}"/>
              </a:ext>
            </a:extLst>
          </p:cNvPr>
          <p:cNvSpPr txBox="1"/>
          <p:nvPr/>
        </p:nvSpPr>
        <p:spPr>
          <a:xfrm>
            <a:off x="420164" y="951570"/>
            <a:ext cx="73381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Непосредственно ход исследования. Перечислите ключевые результаты, которые были получены в процессе анализа данных или экспериментов. Если есть статистика, графики или другие количественные показатели, упомяните их. Укажите, какие закономерности были обнаружены</a:t>
            </a:r>
          </a:p>
        </p:txBody>
      </p:sp>
    </p:spTree>
    <p:extLst>
      <p:ext uri="{BB962C8B-B14F-4D97-AF65-F5344CB8AC3E}">
        <p14:creationId xmlns:p14="http://schemas.microsoft.com/office/powerpoint/2010/main" val="378078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96656-86D4-8D45-CEE4-6B3B77766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70FA005-E769-CF6F-698A-496D97CCABA3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1F5F4478-1F63-C85B-6563-15D1AAC5E416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5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CE16A-5A6D-2D8B-137D-02672BC9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656" y="238558"/>
            <a:ext cx="7149555" cy="440700"/>
          </a:xfrm>
        </p:spPr>
        <p:txBody>
          <a:bodyPr/>
          <a:lstStyle/>
          <a:p>
            <a:r>
              <a:rPr lang="ru-RU" sz="2200" dirty="0"/>
              <a:t>Научная значимость. Практическая применимость</a:t>
            </a:r>
            <a:br>
              <a:rPr lang="ru-RU" sz="2200" dirty="0"/>
            </a:br>
            <a:endParaRPr lang="ru-RU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40E34C-7744-44ED-AB71-13E31F9D046C}"/>
              </a:ext>
            </a:extLst>
          </p:cNvPr>
          <p:cNvSpPr txBox="1"/>
          <p:nvPr/>
        </p:nvSpPr>
        <p:spPr>
          <a:xfrm>
            <a:off x="461031" y="951570"/>
            <a:ext cx="773281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Данный раздел объясняет, почему исследование важно для научного сообщества и как его результаты могут быть использованы в реальной жизни. </a:t>
            </a:r>
          </a:p>
          <a:p>
            <a:endParaRPr lang="ru-RU" dirty="0"/>
          </a:p>
          <a:p>
            <a:r>
              <a:rPr lang="ru-RU" dirty="0"/>
              <a:t>Объясните, как ваше исследование расширяет существующие знания в области.</a:t>
            </a:r>
          </a:p>
          <a:p>
            <a:endParaRPr lang="ru-RU" dirty="0"/>
          </a:p>
          <a:p>
            <a:r>
              <a:rPr lang="ru-RU" dirty="0"/>
              <a:t>В практической значимости укажите, как результаты исследования могут быть использованы на практике, т.е. могут повлиять на общество. </a:t>
            </a:r>
          </a:p>
        </p:txBody>
      </p:sp>
    </p:spTree>
    <p:extLst>
      <p:ext uri="{BB962C8B-B14F-4D97-AF65-F5344CB8AC3E}">
        <p14:creationId xmlns:p14="http://schemas.microsoft.com/office/powerpoint/2010/main" val="1865310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C7E6-9385-B1B9-26E7-1BE236DAF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2FEC6648-37CC-8172-251B-25885A311D91}"/>
              </a:ext>
            </a:extLst>
          </p:cNvPr>
          <p:cNvSpPr/>
          <p:nvPr/>
        </p:nvSpPr>
        <p:spPr>
          <a:xfrm>
            <a:off x="1385646" y="951570"/>
            <a:ext cx="6268685" cy="369691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3" name="Номер слайда 6">
            <a:extLst>
              <a:ext uri="{FF2B5EF4-FFF2-40B4-BE49-F238E27FC236}">
                <a16:creationId xmlns:a16="http://schemas.microsoft.com/office/drawing/2014/main" id="{25344656-B741-39FC-E5C4-B59A8F7BD128}"/>
              </a:ext>
            </a:extLst>
          </p:cNvPr>
          <p:cNvSpPr txBox="1">
            <a:spLocks/>
          </p:cNvSpPr>
          <p:nvPr/>
        </p:nvSpPr>
        <p:spPr>
          <a:xfrm>
            <a:off x="8912500" y="4966250"/>
            <a:ext cx="206100" cy="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53D79200-169D-4667-9812-636C90C1C2AA}" type="slidenum">
              <a:rPr lang="ru-RU" smtClean="0"/>
              <a:pPr algn="r"/>
              <a:t>6</a:t>
            </a:fld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9B000-9352-6176-51B2-8C6F3D3C5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0" y="218356"/>
            <a:ext cx="7149555" cy="440700"/>
          </a:xfrm>
        </p:spPr>
        <p:txBody>
          <a:bodyPr/>
          <a:lstStyle/>
          <a:p>
            <a:r>
              <a:rPr lang="ru-RU" dirty="0"/>
              <a:t>Текущее состояние проекта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23D594-54F6-4949-BAAD-120327206398}"/>
              </a:ext>
            </a:extLst>
          </p:cNvPr>
          <p:cNvSpPr txBox="1"/>
          <p:nvPr/>
        </p:nvSpPr>
        <p:spPr>
          <a:xfrm>
            <a:off x="1489669" y="1301332"/>
            <a:ext cx="541686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2626"/>
              </a:buClr>
              <a:buSzPts val="2700"/>
              <a:tabLst/>
              <a:defRPr/>
            </a:pPr>
            <a:r>
              <a:rPr lang="ru-RU" dirty="0">
                <a:latin typeface="NeverMind"/>
              </a:rPr>
              <a:t>«Проект находится на этапе анализа собранных данных. Были проведены 10 экспертных интервью с представителями политических кругов и проанализированы нормативные документы за период 2015–2023 годы. В ходе работы выявлены ключевые тенденции изменения политической повестки в регионе». </a:t>
            </a:r>
            <a:endParaRPr lang="en-US" dirty="0">
              <a:latin typeface="NeverMind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BDCA29D-58AF-6561-AC19-82F25FB91676}"/>
              </a:ext>
            </a:extLst>
          </p:cNvPr>
          <p:cNvSpPr/>
          <p:nvPr/>
        </p:nvSpPr>
        <p:spPr>
          <a:xfrm>
            <a:off x="533905" y="1236262"/>
            <a:ext cx="799729" cy="796394"/>
          </a:xfrm>
          <a:prstGeom prst="ellipse">
            <a:avLst/>
          </a:prstGeom>
          <a:ln>
            <a:solidFill>
              <a:srgbClr val="FF94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CE7E2E-A2D7-47C6-A42B-479FDC4E098A}"/>
              </a:ext>
            </a:extLst>
          </p:cNvPr>
          <p:cNvSpPr txBox="1"/>
          <p:nvPr/>
        </p:nvSpPr>
        <p:spPr>
          <a:xfrm>
            <a:off x="1425238" y="928485"/>
            <a:ext cx="23455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9400"/>
                </a:solidFill>
              </a:rPr>
              <a:t>Пример формулировки:</a:t>
            </a:r>
          </a:p>
        </p:txBody>
      </p:sp>
    </p:spTree>
    <p:extLst>
      <p:ext uri="{BB962C8B-B14F-4D97-AF65-F5344CB8AC3E}">
        <p14:creationId xmlns:p14="http://schemas.microsoft.com/office/powerpoint/2010/main" val="321775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9"/>
          <p:cNvSpPr>
            <a:spLocks noChangeArrowheads="1"/>
          </p:cNvSpPr>
          <p:nvPr/>
        </p:nvSpPr>
        <p:spPr bwMode="auto">
          <a:xfrm>
            <a:off x="2857488" y="1446602"/>
            <a:ext cx="4125545" cy="2143140"/>
          </a:xfrm>
          <a:prstGeom prst="roundRect">
            <a:avLst>
              <a:gd name="adj" fmla="val 6097"/>
            </a:avLst>
          </a:prstGeom>
          <a:noFill/>
          <a:ln>
            <a:noFill/>
          </a:ln>
        </p:spPr>
        <p:txBody>
          <a:bodyPr spcFirstLastPara="1" wrap="square" lIns="19025" tIns="19025" rIns="19025" bIns="19025" anchor="t" anchorCtr="0">
            <a:noAutofit/>
          </a:bodyPr>
          <a:lstStyle/>
          <a:p>
            <a:pPr algn="ctr">
              <a:lnSpc>
                <a:spcPct val="80000"/>
              </a:lnSpc>
              <a:buClr>
                <a:srgbClr val="FF9400"/>
              </a:buClr>
              <a:buSzPts val="2400"/>
            </a:pPr>
            <a:endParaRPr lang="ru-RU" sz="2400" b="1" dirty="0">
              <a:solidFill>
                <a:srgbClr val="FF9400"/>
              </a:solidFill>
            </a:endParaRPr>
          </a:p>
          <a:p>
            <a:pPr algn="ctr">
              <a:lnSpc>
                <a:spcPct val="80000"/>
              </a:lnSpc>
              <a:buClr>
                <a:srgbClr val="FF9400"/>
              </a:buClr>
              <a:buSzPts val="2400"/>
            </a:pPr>
            <a:endParaRPr lang="ru-RU" sz="2400" b="1" dirty="0">
              <a:solidFill>
                <a:srgbClr val="FF9400"/>
              </a:solidFill>
            </a:endParaRPr>
          </a:p>
          <a:p>
            <a:pPr algn="ctr">
              <a:lnSpc>
                <a:spcPct val="80000"/>
              </a:lnSpc>
              <a:buClr>
                <a:srgbClr val="FF9400"/>
              </a:buClr>
              <a:buSzPts val="2400"/>
            </a:pPr>
            <a:endParaRPr lang="ru-RU" sz="2400" b="1" dirty="0">
              <a:solidFill>
                <a:srgbClr val="FF9400"/>
              </a:solidFill>
            </a:endParaRPr>
          </a:p>
          <a:p>
            <a:pPr algn="ctr">
              <a:lnSpc>
                <a:spcPct val="80000"/>
              </a:lnSpc>
              <a:buClr>
                <a:srgbClr val="FF9400"/>
              </a:buClr>
              <a:buSzPts val="2400"/>
            </a:pPr>
            <a:r>
              <a:rPr lang="ru-RU" sz="2800" b="1" dirty="0">
                <a:solidFill>
                  <a:srgbClr val="FF9400"/>
                </a:solidFill>
              </a:rPr>
              <a:t>Спасибо за внимание!</a:t>
            </a:r>
          </a:p>
        </p:txBody>
      </p:sp>
      <p:sp>
        <p:nvSpPr>
          <p:cNvPr id="3" name="AutoShape 16"/>
          <p:cNvSpPr>
            <a:spLocks noChangeArrowheads="1"/>
          </p:cNvSpPr>
          <p:nvPr/>
        </p:nvSpPr>
        <p:spPr bwMode="auto">
          <a:xfrm>
            <a:off x="2321704" y="1982386"/>
            <a:ext cx="401240" cy="1062038"/>
          </a:xfrm>
          <a:prstGeom prst="roundRect">
            <a:avLst>
              <a:gd name="adj" fmla="val 16667"/>
            </a:avLst>
          </a:prstGeom>
          <a:solidFill>
            <a:srgbClr val="FF9400"/>
          </a:solidFill>
          <a:ln w="22225">
            <a:solidFill>
              <a:srgbClr val="FF6600"/>
            </a:solidFill>
            <a:rou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ru-RU" sz="12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4742</TotalTime>
  <Words>398</Words>
  <Application>Microsoft Office PowerPoint</Application>
  <PresentationFormat>Экран (16:9)</PresentationFormat>
  <Paragraphs>51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NeverMind</vt:lpstr>
      <vt:lpstr>system-ui</vt:lpstr>
      <vt:lpstr>White</vt:lpstr>
      <vt:lpstr>Тема: …</vt:lpstr>
      <vt:lpstr>Актуальность исследования  </vt:lpstr>
      <vt:lpstr>Цель исследования - …</vt:lpstr>
      <vt:lpstr>Результаты исследования </vt:lpstr>
      <vt:lpstr>Научная значимость. Практическая применимость </vt:lpstr>
      <vt:lpstr>Текущее состояние проекта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user</dc:creator>
  <cp:lastModifiedBy>Анастасия Петрушевская</cp:lastModifiedBy>
  <cp:revision>366</cp:revision>
  <cp:lastPrinted>2025-03-24T11:39:01Z</cp:lastPrinted>
  <dcterms:modified xsi:type="dcterms:W3CDTF">2025-04-29T12:46:41Z</dcterms:modified>
</cp:coreProperties>
</file>